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37"/>
  </p:notesMasterIdLst>
  <p:handoutMasterIdLst>
    <p:handoutMasterId r:id="rId38"/>
  </p:handoutMasterIdLst>
  <p:sldIdLst>
    <p:sldId id="439" r:id="rId5"/>
    <p:sldId id="446" r:id="rId6"/>
    <p:sldId id="470" r:id="rId7"/>
    <p:sldId id="358" r:id="rId8"/>
    <p:sldId id="423" r:id="rId9"/>
    <p:sldId id="339" r:id="rId10"/>
    <p:sldId id="425" r:id="rId11"/>
    <p:sldId id="424" r:id="rId12"/>
    <p:sldId id="589" r:id="rId13"/>
    <p:sldId id="473" r:id="rId14"/>
    <p:sldId id="492" r:id="rId15"/>
    <p:sldId id="468" r:id="rId16"/>
    <p:sldId id="452" r:id="rId17"/>
    <p:sldId id="457" r:id="rId18"/>
    <p:sldId id="388" r:id="rId19"/>
    <p:sldId id="387" r:id="rId20"/>
    <p:sldId id="408" r:id="rId21"/>
    <p:sldId id="429" r:id="rId22"/>
    <p:sldId id="378" r:id="rId23"/>
    <p:sldId id="407" r:id="rId24"/>
    <p:sldId id="398" r:id="rId25"/>
    <p:sldId id="479" r:id="rId26"/>
    <p:sldId id="448" r:id="rId27"/>
    <p:sldId id="450" r:id="rId28"/>
    <p:sldId id="399" r:id="rId29"/>
    <p:sldId id="404" r:id="rId30"/>
    <p:sldId id="260" r:id="rId31"/>
    <p:sldId id="427" r:id="rId32"/>
    <p:sldId id="400" r:id="rId33"/>
    <p:sldId id="396" r:id="rId34"/>
    <p:sldId id="478" r:id="rId35"/>
    <p:sldId id="451" r:id="rId36"/>
  </p:sldIdLst>
  <p:sldSz cx="24382413" cy="13716000"/>
  <p:notesSz cx="6858000" cy="9144000"/>
  <p:embeddedFontLst>
    <p:embeddedFont>
      <p:font typeface="Bitter" pitchFamily="2" charset="77"/>
      <p:regular r:id="rId39"/>
      <p:bold r:id="rId40"/>
      <p:italic r:id="rId41"/>
      <p:boldItalic r:id="rId42"/>
    </p:embeddedFont>
    <p:embeddedFont>
      <p:font typeface="Bitter SemiBold" pitchFamily="2" charset="77"/>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Rubik" pitchFamily="2" charset="-79"/>
      <p:regular r:id="rId51"/>
      <p:bold r:id="rId52"/>
      <p:italic r:id="rId53"/>
      <p:boldItalic r:id="rId54"/>
    </p:embeddedFont>
    <p:embeddedFont>
      <p:font typeface="Rubik Medium" pitchFamily="2" charset="-79"/>
      <p:regular r:id="rId55"/>
      <p:italic r:id="rId56"/>
    </p:embeddedFont>
    <p:embeddedFont>
      <p:font typeface="Rubik SemiBold" pitchFamily="2" charset="-79"/>
      <p:regular r:id="rId57"/>
      <p:bold r:id="rId58"/>
      <p:italic r:id="rId59"/>
      <p:boldItalic r:id="rId60"/>
    </p:embeddedFont>
  </p:embeddedFontLst>
  <p:custDataLst>
    <p:tags r:id="rId6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42" autoAdjust="0"/>
    <p:restoredTop sz="96327" autoAdjust="0"/>
  </p:normalViewPr>
  <p:slideViewPr>
    <p:cSldViewPr snapToGrid="0">
      <p:cViewPr varScale="1">
        <p:scale>
          <a:sx n="130" d="100"/>
          <a:sy n="130" d="100"/>
        </p:scale>
        <p:origin x="1512" y="208"/>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21/11/2023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21/11/2023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11</a:t>
            </a:fld>
            <a:endParaRPr lang="en-GB" dirty="0"/>
          </a:p>
        </p:txBody>
      </p:sp>
    </p:spTree>
    <p:extLst>
      <p:ext uri="{BB962C8B-B14F-4D97-AF65-F5344CB8AC3E}">
        <p14:creationId xmlns:p14="http://schemas.microsoft.com/office/powerpoint/2010/main" val="384801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13</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14</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15</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26</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27</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31</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32</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4147689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1840549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21/11/2023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21/11/2023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21/11/2023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21/11/2023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21/11/2023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21/11/2023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21/11/2023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11/21/23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2030513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21/11/2023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13019590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9242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73763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21/11/2023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7" r:id="rId7"/>
    <p:sldLayoutId id="2147483838"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 id="2147483833" r:id="rId46"/>
    <p:sldLayoutId id="2147483834" r:id="rId47"/>
    <p:sldLayoutId id="2147483835" r:id="rId48"/>
    <p:sldLayoutId id="2147483836" r:id="rId49"/>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11.xml"/><Relationship Id="rId7" Type="http://schemas.openxmlformats.org/officeDocument/2006/relationships/image" Target="../media/image29.svg"/><Relationship Id="rId2" Type="http://schemas.openxmlformats.org/officeDocument/2006/relationships/slideLayout" Target="../slideLayouts/slideLayout39.xml"/><Relationship Id="rId1" Type="http://schemas.openxmlformats.org/officeDocument/2006/relationships/tags" Target="../tags/tag3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5.jpeg"/><Relationship Id="rId13" Type="http://schemas.microsoft.com/office/2007/relationships/hdphoto" Target="../media/hdphoto2.wdp"/><Relationship Id="rId3" Type="http://schemas.openxmlformats.org/officeDocument/2006/relationships/notesSlide" Target="../notesSlides/notesSlide12.xml"/><Relationship Id="rId7" Type="http://schemas.openxmlformats.org/officeDocument/2006/relationships/image" Target="../media/image34.jpeg"/><Relationship Id="rId12" Type="http://schemas.openxmlformats.org/officeDocument/2006/relationships/image" Target="../media/image38.png"/><Relationship Id="rId2" Type="http://schemas.openxmlformats.org/officeDocument/2006/relationships/slideLayout" Target="../slideLayouts/slideLayout22.xml"/><Relationship Id="rId1" Type="http://schemas.openxmlformats.org/officeDocument/2006/relationships/tags" Target="../tags/tag38.xml"/><Relationship Id="rId6" Type="http://schemas.openxmlformats.org/officeDocument/2006/relationships/image" Target="../media/image33.jpg"/><Relationship Id="rId11" Type="http://schemas.microsoft.com/office/2007/relationships/hdphoto" Target="../media/hdphoto1.wdp"/><Relationship Id="rId5" Type="http://schemas.openxmlformats.org/officeDocument/2006/relationships/image" Target="../media/image32.jpg"/><Relationship Id="rId15" Type="http://schemas.microsoft.com/office/2007/relationships/hdphoto" Target="../media/hdphoto3.wdp"/><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9.xml"/><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8.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8.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tags" Target="../tags/tag3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34.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6.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a:xfrm>
            <a:off x="2109787" y="7405688"/>
            <a:ext cx="8640763" cy="2073275"/>
          </a:xfrm>
        </p:spPr>
        <p:txBody>
          <a:bodyPr/>
          <a:lstStyle/>
          <a:p>
            <a:r>
              <a:rPr lang="en-DK" dirty="0"/>
              <a:t>Frequently used slides</a:t>
            </a:r>
          </a:p>
        </p:txBody>
      </p:sp>
      <p:sp>
        <p:nvSpPr>
          <p:cNvPr id="7" name="Text Placeholder 6">
            <a:extLst>
              <a:ext uri="{FF2B5EF4-FFF2-40B4-BE49-F238E27FC236}">
                <a16:creationId xmlns:a16="http://schemas.microsoft.com/office/drawing/2014/main" id="{A58DA838-397C-9DE0-EC71-3E299C78DD29}"/>
              </a:ext>
            </a:extLst>
          </p:cNvPr>
          <p:cNvSpPr>
            <a:spLocks noGrp="1"/>
          </p:cNvSpPr>
          <p:nvPr>
            <p:ph type="body" sz="quarter" idx="13"/>
          </p:nvPr>
        </p:nvSpPr>
        <p:spPr/>
        <p:txBody>
          <a:bodyPr/>
          <a:lstStyle/>
          <a:p>
            <a:endParaRPr lang="en-DK"/>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436" y="12283937"/>
            <a:ext cx="12192436" cy="720725"/>
          </a:xfrm>
        </p:spPr>
        <p:txBody>
          <a:bodyPr/>
          <a:lstStyle/>
          <a:p>
            <a:endParaRPr lang="en-GB"/>
          </a:p>
        </p:txBody>
      </p:sp>
    </p:spTree>
    <p:custDataLst>
      <p:tags r:id="rId1"/>
    </p:custDataLst>
    <p:extLst>
      <p:ext uri="{BB962C8B-B14F-4D97-AF65-F5344CB8AC3E}">
        <p14:creationId xmlns:p14="http://schemas.microsoft.com/office/powerpoint/2010/main" val="211604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141" t="-34158" r="-18" b="-21878"/>
          <a:stretch/>
        </p:blipFill>
        <p:spPr>
          <a:xfrm>
            <a:off x="7870825" y="-46"/>
            <a:ext cx="8642349" cy="13716045"/>
          </a:xfrm>
        </p:spPr>
      </p:pic>
      <p:sp>
        <p:nvSpPr>
          <p:cNvPr id="4" name="Marcador de contenido 3">
            <a:extLst>
              <a:ext uri="{FF2B5EF4-FFF2-40B4-BE49-F238E27FC236}">
                <a16:creationId xmlns:a16="http://schemas.microsoft.com/office/drawing/2014/main" id="{4EF301DC-94F7-9CC8-01CF-BC58A3CC0744}"/>
              </a:ext>
            </a:extLst>
          </p:cNvPr>
          <p:cNvSpPr>
            <a:spLocks noGrp="1"/>
          </p:cNvSpPr>
          <p:nvPr>
            <p:ph sz="quarter" idx="18"/>
          </p:nvPr>
        </p:nvSpPr>
        <p:spPr/>
        <p:txBody>
          <a:bodyPr/>
          <a:lstStyle/>
          <a:p>
            <a:endParaRPr lang="es-CO"/>
          </a:p>
        </p:txBody>
      </p:sp>
      <p:sp>
        <p:nvSpPr>
          <p:cNvPr id="6" name="Marcador de contenido 5">
            <a:extLst>
              <a:ext uri="{FF2B5EF4-FFF2-40B4-BE49-F238E27FC236}">
                <a16:creationId xmlns:a16="http://schemas.microsoft.com/office/drawing/2014/main" id="{421A9D96-3E1E-CE02-3FD8-060BB26A7436}"/>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606" r="1936" b="-18812"/>
          <a:stretch/>
        </p:blipFill>
        <p:spPr>
          <a:xfrm>
            <a:off x="7870825" y="-46"/>
            <a:ext cx="8642349" cy="13716045"/>
          </a:xfrm>
        </p:spPr>
      </p:pic>
      <p:sp>
        <p:nvSpPr>
          <p:cNvPr id="2" name="Marcador de contenido 1">
            <a:extLst>
              <a:ext uri="{FF2B5EF4-FFF2-40B4-BE49-F238E27FC236}">
                <a16:creationId xmlns:a16="http://schemas.microsoft.com/office/drawing/2014/main" id="{9FA63C79-5A03-6541-22E9-FA6355CD9908}"/>
              </a:ext>
            </a:extLst>
          </p:cNvPr>
          <p:cNvSpPr>
            <a:spLocks noGrp="1"/>
          </p:cNvSpPr>
          <p:nvPr>
            <p:ph sz="quarter" idx="18"/>
          </p:nvPr>
        </p:nvSpPr>
        <p:spPr/>
        <p:txBody>
          <a:bodyPr/>
          <a:lstStyle/>
          <a:p>
            <a:endParaRPr lang="es-CO"/>
          </a:p>
        </p:txBody>
      </p:sp>
      <p:sp>
        <p:nvSpPr>
          <p:cNvPr id="3" name="Marcador de contenido 2">
            <a:extLst>
              <a:ext uri="{FF2B5EF4-FFF2-40B4-BE49-F238E27FC236}">
                <a16:creationId xmlns:a16="http://schemas.microsoft.com/office/drawing/2014/main" id="{1A1EED6C-3595-8D83-4C10-73447AFD8F1D}"/>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41738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pic>
        <p:nvPicPr>
          <p:cNvPr id="2" name="Picture 1">
            <a:extLst>
              <a:ext uri="{FF2B5EF4-FFF2-40B4-BE49-F238E27FC236}">
                <a16:creationId xmlns:a16="http://schemas.microsoft.com/office/drawing/2014/main" id="{86486568-97F5-CCFA-8AE7-C904DC18BC6F}"/>
              </a:ext>
            </a:extLst>
          </p:cNvPr>
          <p:cNvPicPr>
            <a:picLocks noChangeAspect="1"/>
          </p:cNvPicPr>
          <p:nvPr/>
        </p:nvPicPr>
        <p:blipFill>
          <a:blip r:embed="rId8"/>
          <a:stretch>
            <a:fillRect/>
          </a:stretch>
        </p:blipFill>
        <p:spPr>
          <a:xfrm>
            <a:off x="10036231" y="5578850"/>
            <a:ext cx="4311537" cy="3233653"/>
          </a:xfrm>
          <a:prstGeom prst="rect">
            <a:avLst/>
          </a:prstGeom>
        </p:spPr>
      </p:pic>
    </p:spTree>
    <p:custDataLst>
      <p:tags r:id="rId1"/>
    </p:custDataLst>
    <p:extLst>
      <p:ext uri="{BB962C8B-B14F-4D97-AF65-F5344CB8AC3E}">
        <p14:creationId xmlns:p14="http://schemas.microsoft.com/office/powerpoint/2010/main" val="182925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4294967295"/>
          </p:nvPr>
        </p:nvSpPr>
        <p:spPr>
          <a:xfrm>
            <a:off x="2109787" y="3257550"/>
            <a:ext cx="8640763" cy="8297863"/>
          </a:xfrm>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707233"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txBody>
          <a:bodyPr/>
          <a:lstStyle/>
          <a:p>
            <a:endParaRPr lang="en-DK"/>
          </a:p>
        </p:txBody>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p:txBody>
          <a:bodyPr/>
          <a:lstStyle/>
          <a:p>
            <a:endParaRPr lang="en-GB" dirty="0"/>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4294967295"/>
          </p:nvPr>
        </p:nvSpPr>
        <p:spPr>
          <a:xfrm>
            <a:off x="2097631" y="5347800"/>
            <a:ext cx="5786438"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txBody>
          <a:bodyPr/>
          <a:lstStyle/>
          <a:p>
            <a:endParaRPr lang="en-DK"/>
          </a:p>
        </p:txBody>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txBody>
          <a:bodyPr/>
          <a:lstStyle/>
          <a:p>
            <a:endParaRPr lang="en-DK"/>
          </a:p>
        </p:txBody>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txBody>
          <a:bodyPr/>
          <a:lstStyle/>
          <a:p>
            <a:endParaRPr lang="en-DK"/>
          </a:p>
        </p:txBody>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txBody>
          <a:bodyPr/>
          <a:lstStyle/>
          <a:p>
            <a:endParaRPr lang="en-DK"/>
          </a:p>
        </p:txBody>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txBody>
          <a:bodyPr/>
          <a:lstStyle/>
          <a:p>
            <a:endParaRPr lang="en-DK"/>
          </a:p>
        </p:txBody>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txBody>
          <a:bodyPr/>
          <a:lstStyle/>
          <a:p>
            <a:endParaRPr lang="en-DK"/>
          </a:p>
        </p:txBody>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txBody>
          <a:bodyPr/>
          <a:lstStyle/>
          <a:p>
            <a:endParaRPr lang="en-DK"/>
          </a:p>
        </p:txBody>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txBody>
          <a:bodyPr/>
          <a:lstStyle/>
          <a:p>
            <a:endParaRPr lang="en-DK"/>
          </a:p>
        </p:txBody>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a:t>Basic layout example  </a:t>
            </a:r>
            <a:r>
              <a:rPr lang="en-DK">
                <a:sym typeface="Wingdings" pitchFamily="2" charset="2"/>
              </a:rPr>
              <a:t></a:t>
            </a:r>
            <a:endParaRPr lang="en-DK" dirty="0"/>
          </a:p>
        </p:txBody>
      </p:sp>
      <p:sp>
        <p:nvSpPr>
          <p:cNvPr id="2" name="Subtitle 1">
            <a:extLst>
              <a:ext uri="{FF2B5EF4-FFF2-40B4-BE49-F238E27FC236}">
                <a16:creationId xmlns:a16="http://schemas.microsoft.com/office/drawing/2014/main" id="{0CC12ECB-DA59-ED0E-4A9F-84C93A19DCFE}"/>
              </a:ext>
            </a:extLst>
          </p:cNvPr>
          <p:cNvSpPr>
            <a:spLocks noGrp="1"/>
          </p:cNvSpPr>
          <p:nvPr>
            <p:ph type="subTitle" idx="4294967295"/>
          </p:nvPr>
        </p:nvSpPr>
        <p:spPr>
          <a:xfrm>
            <a:off x="2110581" y="3257550"/>
            <a:ext cx="8640763" cy="8297863"/>
          </a:xfrm>
        </p:spPr>
        <p:txBody>
          <a:bodyPr anchor="ct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dirty="0"/>
              <a:t>By the numbers | 30 April 2023</a:t>
            </a:r>
            <a:endParaRPr lang="en-GB" dirty="0"/>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
        <p:nvSpPr>
          <p:cNvPr id="4" name="Título 3">
            <a:extLst>
              <a:ext uri="{FF2B5EF4-FFF2-40B4-BE49-F238E27FC236}">
                <a16:creationId xmlns:a16="http://schemas.microsoft.com/office/drawing/2014/main" id="{5296AC62-E89D-E1B8-7204-9F86A4EADA83}"/>
              </a:ext>
            </a:extLst>
          </p:cNvPr>
          <p:cNvSpPr>
            <a:spLocks noGrp="1"/>
          </p:cNvSpPr>
          <p:nvPr>
            <p:ph type="title"/>
          </p:nvPr>
        </p:nvSpPr>
        <p:spPr/>
        <p:txBody>
          <a:bodyPr/>
          <a:lstStyle/>
          <a:p>
            <a:r>
              <a:rPr lang="en-US" dirty="0"/>
              <a:t>Data richness levels supported by GBIF</a:t>
            </a:r>
            <a:endParaRPr lang="es-CO" dirty="0"/>
          </a:p>
        </p:txBody>
      </p:sp>
    </p:spTree>
    <p:custDataLst>
      <p:tags r:id="rId1"/>
    </p:custDataLst>
    <p:extLst>
      <p:ext uri="{BB962C8B-B14F-4D97-AF65-F5344CB8AC3E}">
        <p14:creationId xmlns:p14="http://schemas.microsoft.com/office/powerpoint/2010/main" val="4169501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55;ge1d059f51d_0_2843">
            <a:extLst>
              <a:ext uri="{FF2B5EF4-FFF2-40B4-BE49-F238E27FC236}">
                <a16:creationId xmlns:a16="http://schemas.microsoft.com/office/drawing/2014/main" id="{B2CE999A-04BC-E76E-5F08-8B1FDF92E85C}"/>
              </a:ext>
            </a:extLst>
          </p:cNvPr>
          <p:cNvSpPr/>
          <p:nvPr/>
        </p:nvSpPr>
        <p:spPr>
          <a:xfrm>
            <a:off x="9443974" y="5327650"/>
            <a:ext cx="3773154" cy="6264073"/>
          </a:xfrm>
          <a:prstGeom prst="roundRect">
            <a:avLst>
              <a:gd name="adj" fmla="val 16667"/>
            </a:avLst>
          </a:prstGeom>
          <a:solidFill>
            <a:schemeClr val="bg2"/>
          </a:solidFill>
          <a:ln w="28575" cap="flat" cmpd="sng">
            <a:solidFill>
              <a:srgbClr val="1F4E79"/>
            </a:solidFill>
            <a:prstDash val="dot"/>
            <a:round/>
            <a:headEnd type="none" w="sm" len="sm"/>
            <a:tailEnd type="none" w="sm" len="sm"/>
          </a:ln>
        </p:spPr>
        <p:txBody>
          <a:bodyPr spcFirstLastPara="1" wrap="square" lIns="182838" tIns="182838" rIns="182838" bIns="182838" anchor="ctr" anchorCtr="0">
            <a:noAutofit/>
          </a:bodyPr>
          <a:lstStyle/>
          <a:p>
            <a:endParaRPr sz="4000" dirty="0"/>
          </a:p>
        </p:txBody>
      </p:sp>
      <p:sp>
        <p:nvSpPr>
          <p:cNvPr id="60" name="Google Shape;2197;ge1d059f51d_0_2843">
            <a:extLst>
              <a:ext uri="{FF2B5EF4-FFF2-40B4-BE49-F238E27FC236}">
                <a16:creationId xmlns:a16="http://schemas.microsoft.com/office/drawing/2014/main" id="{E3547CF5-8F7C-DE8E-2C05-5F4E2251BA32}"/>
              </a:ext>
            </a:extLst>
          </p:cNvPr>
          <p:cNvSpPr/>
          <p:nvPr/>
        </p:nvSpPr>
        <p:spPr>
          <a:xfrm>
            <a:off x="10311424" y="102885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9" name="Google Shape;2159;ge1d059f51d_0_2843">
            <a:extLst>
              <a:ext uri="{FF2B5EF4-FFF2-40B4-BE49-F238E27FC236}">
                <a16:creationId xmlns:a16="http://schemas.microsoft.com/office/drawing/2014/main" id="{5AF1F9D4-E9EF-75B9-6310-B851E9C37A21}"/>
              </a:ext>
            </a:extLst>
          </p:cNvPr>
          <p:cNvSpPr/>
          <p:nvPr/>
        </p:nvSpPr>
        <p:spPr>
          <a:xfrm>
            <a:off x="2078250" y="5345230"/>
            <a:ext cx="2323049" cy="6165813"/>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3" name="Title 2">
            <a:extLst>
              <a:ext uri="{FF2B5EF4-FFF2-40B4-BE49-F238E27FC236}">
                <a16:creationId xmlns:a16="http://schemas.microsoft.com/office/drawing/2014/main" id="{F1CE0C0A-B35B-35C3-959B-EA06C6CBB5C2}"/>
              </a:ext>
            </a:extLst>
          </p:cNvPr>
          <p:cNvSpPr>
            <a:spLocks noGrp="1"/>
          </p:cNvSpPr>
          <p:nvPr>
            <p:ph type="title"/>
          </p:nvPr>
        </p:nvSpPr>
        <p:spPr/>
        <p:txBody>
          <a:bodyPr/>
          <a:lstStyle/>
          <a:p>
            <a:r>
              <a:rPr lang="en-GB" dirty="0"/>
              <a:t>Data flow at a glance</a:t>
            </a:r>
          </a:p>
        </p:txBody>
      </p:sp>
      <p:sp>
        <p:nvSpPr>
          <p:cNvPr id="8" name="Google Shape;2157;ge1d059f51d_0_2843">
            <a:extLst>
              <a:ext uri="{FF2B5EF4-FFF2-40B4-BE49-F238E27FC236}">
                <a16:creationId xmlns:a16="http://schemas.microsoft.com/office/drawing/2014/main" id="{564F9FE6-BDE5-9E37-F1A5-A66EB413D313}"/>
              </a:ext>
            </a:extLst>
          </p:cNvPr>
          <p:cNvSpPr txBox="1"/>
          <p:nvPr/>
        </p:nvSpPr>
        <p:spPr>
          <a:xfrm>
            <a:off x="1950922"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Primary sources</a:t>
            </a:r>
            <a:endParaRPr sz="3600" dirty="0">
              <a:solidFill>
                <a:schemeClr val="accent4"/>
              </a:solidFill>
              <a:latin typeface="Rubik" pitchFamily="2" charset="-79"/>
              <a:ea typeface="Proxima Nova"/>
              <a:cs typeface="Rubik" pitchFamily="2" charset="-79"/>
              <a:sym typeface="Proxima Nova"/>
            </a:endParaRPr>
          </a:p>
        </p:txBody>
      </p:sp>
      <p:grpSp>
        <p:nvGrpSpPr>
          <p:cNvPr id="57" name="Group 56">
            <a:extLst>
              <a:ext uri="{FF2B5EF4-FFF2-40B4-BE49-F238E27FC236}">
                <a16:creationId xmlns:a16="http://schemas.microsoft.com/office/drawing/2014/main" id="{CA020383-E6CE-8D0E-161D-378EC84EC95B}"/>
              </a:ext>
            </a:extLst>
          </p:cNvPr>
          <p:cNvGrpSpPr/>
          <p:nvPr/>
        </p:nvGrpSpPr>
        <p:grpSpPr>
          <a:xfrm>
            <a:off x="2786868" y="5929259"/>
            <a:ext cx="959538" cy="787299"/>
            <a:chOff x="1973821" y="4832382"/>
            <a:chExt cx="959538" cy="787299"/>
          </a:xfrm>
          <a:solidFill>
            <a:schemeClr val="accent5">
              <a:lumMod val="20000"/>
              <a:lumOff val="80000"/>
            </a:schemeClr>
          </a:solidFill>
        </p:grpSpPr>
        <p:sp>
          <p:nvSpPr>
            <p:cNvPr id="11" name="Google Shape;2161;ge1d059f51d_0_2843">
              <a:extLst>
                <a:ext uri="{FF2B5EF4-FFF2-40B4-BE49-F238E27FC236}">
                  <a16:creationId xmlns:a16="http://schemas.microsoft.com/office/drawing/2014/main" id="{109533C1-40EA-E568-F029-AD9F92BC01E2}"/>
                </a:ext>
              </a:extLst>
            </p:cNvPr>
            <p:cNvSpPr/>
            <p:nvPr/>
          </p:nvSpPr>
          <p:spPr>
            <a:xfrm>
              <a:off x="1973821"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2" name="Google Shape;2162;ge1d059f51d_0_2843">
              <a:extLst>
                <a:ext uri="{FF2B5EF4-FFF2-40B4-BE49-F238E27FC236}">
                  <a16:creationId xmlns:a16="http://schemas.microsoft.com/office/drawing/2014/main" id="{AADF7022-5B9C-7AFB-822D-0B07D45E0767}"/>
                </a:ext>
              </a:extLst>
            </p:cNvPr>
            <p:cNvSpPr/>
            <p:nvPr/>
          </p:nvSpPr>
          <p:spPr>
            <a:xfrm>
              <a:off x="2529585"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3" name="Google Shape;2163;ge1d059f51d_0_2843">
              <a:extLst>
                <a:ext uri="{FF2B5EF4-FFF2-40B4-BE49-F238E27FC236}">
                  <a16:creationId xmlns:a16="http://schemas.microsoft.com/office/drawing/2014/main" id="{D9E938D6-FD6C-7D0E-313A-87A8D7A2FDD7}"/>
                </a:ext>
              </a:extLst>
            </p:cNvPr>
            <p:cNvSpPr/>
            <p:nvPr/>
          </p:nvSpPr>
          <p:spPr>
            <a:xfrm>
              <a:off x="2258553" y="5029319"/>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dirty="0"/>
            </a:p>
          </p:txBody>
        </p:sp>
      </p:grpSp>
      <p:sp>
        <p:nvSpPr>
          <p:cNvPr id="14" name="Google Shape;2164;ge1d059f51d_0_2843">
            <a:extLst>
              <a:ext uri="{FF2B5EF4-FFF2-40B4-BE49-F238E27FC236}">
                <a16:creationId xmlns:a16="http://schemas.microsoft.com/office/drawing/2014/main" id="{17BDB078-BDF5-2715-0725-67DA024ADE0D}"/>
              </a:ext>
            </a:extLst>
          </p:cNvPr>
          <p:cNvSpPr txBox="1"/>
          <p:nvPr/>
        </p:nvSpPr>
        <p:spPr>
          <a:xfrm>
            <a:off x="2264816" y="6710050"/>
            <a:ext cx="2080284" cy="1384910"/>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Collection Management Systems</a:t>
            </a:r>
            <a:endParaRPr sz="2200" dirty="0">
              <a:latin typeface="Rubik" pitchFamily="2" charset="-79"/>
              <a:ea typeface="Proxima Nova"/>
              <a:cs typeface="Rubik" pitchFamily="2" charset="-79"/>
              <a:sym typeface="Proxima Nova"/>
            </a:endParaRPr>
          </a:p>
        </p:txBody>
      </p:sp>
      <p:sp>
        <p:nvSpPr>
          <p:cNvPr id="18" name="Google Shape;2168;ge1d059f51d_0_2843">
            <a:extLst>
              <a:ext uri="{FF2B5EF4-FFF2-40B4-BE49-F238E27FC236}">
                <a16:creationId xmlns:a16="http://schemas.microsoft.com/office/drawing/2014/main" id="{92C90A00-60D4-FA57-A51A-F27A9F72D081}"/>
              </a:ext>
            </a:extLst>
          </p:cNvPr>
          <p:cNvSpPr/>
          <p:nvPr/>
        </p:nvSpPr>
        <p:spPr>
          <a:xfrm>
            <a:off x="2893585" y="8661485"/>
            <a:ext cx="758003" cy="457674"/>
          </a:xfrm>
          <a:prstGeom prst="flowChartMultidocument">
            <a:avLst/>
          </a:prstGeom>
          <a:solidFill>
            <a:schemeClr val="accent6">
              <a:lumMod val="20000"/>
              <a:lumOff val="80000"/>
            </a:schemeClr>
          </a:solid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9" name="Google Shape;2169;ge1d059f51d_0_2843">
            <a:extLst>
              <a:ext uri="{FF2B5EF4-FFF2-40B4-BE49-F238E27FC236}">
                <a16:creationId xmlns:a16="http://schemas.microsoft.com/office/drawing/2014/main" id="{A0ED871A-1BB6-E7FE-5CB9-0F8ECC699D24}"/>
              </a:ext>
            </a:extLst>
          </p:cNvPr>
          <p:cNvSpPr txBox="1"/>
          <p:nvPr/>
        </p:nvSpPr>
        <p:spPr>
          <a:xfrm>
            <a:off x="2230875" y="9016680"/>
            <a:ext cx="2148167"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Repositories</a:t>
            </a:r>
            <a:endParaRPr sz="2200" dirty="0">
              <a:latin typeface="Rubik" pitchFamily="2" charset="-79"/>
              <a:ea typeface="Proxima Nova"/>
              <a:cs typeface="Rubik" pitchFamily="2" charset="-79"/>
              <a:sym typeface="Proxima Nova"/>
            </a:endParaRPr>
          </a:p>
        </p:txBody>
      </p:sp>
      <p:sp>
        <p:nvSpPr>
          <p:cNvPr id="20" name="Google Shape;2170;ge1d059f51d_0_2843">
            <a:extLst>
              <a:ext uri="{FF2B5EF4-FFF2-40B4-BE49-F238E27FC236}">
                <a16:creationId xmlns:a16="http://schemas.microsoft.com/office/drawing/2014/main" id="{106B93DB-820E-7A99-6AB2-10705CC05AD7}"/>
              </a:ext>
            </a:extLst>
          </p:cNvPr>
          <p:cNvSpPr/>
          <p:nvPr/>
        </p:nvSpPr>
        <p:spPr>
          <a:xfrm>
            <a:off x="3064440" y="10250332"/>
            <a:ext cx="444603" cy="391463"/>
          </a:xfrm>
          <a:prstGeom prst="bracePair">
            <a:avLst/>
          </a:prstGeom>
          <a:no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400" b="1" dirty="0"/>
          </a:p>
        </p:txBody>
      </p:sp>
      <p:sp>
        <p:nvSpPr>
          <p:cNvPr id="21" name="Google Shape;2171;ge1d059f51d_0_2843">
            <a:extLst>
              <a:ext uri="{FF2B5EF4-FFF2-40B4-BE49-F238E27FC236}">
                <a16:creationId xmlns:a16="http://schemas.microsoft.com/office/drawing/2014/main" id="{37D2AFE7-5938-8A4B-37BC-ECD1AABF4A72}"/>
              </a:ext>
            </a:extLst>
          </p:cNvPr>
          <p:cNvSpPr txBox="1"/>
          <p:nvPr/>
        </p:nvSpPr>
        <p:spPr>
          <a:xfrm>
            <a:off x="2461440" y="10685738"/>
            <a:ext cx="1624094" cy="643455"/>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sp>
        <p:nvSpPr>
          <p:cNvPr id="24" name="Google Shape;2174;ge1d059f51d_0_2843">
            <a:extLst>
              <a:ext uri="{FF2B5EF4-FFF2-40B4-BE49-F238E27FC236}">
                <a16:creationId xmlns:a16="http://schemas.microsoft.com/office/drawing/2014/main" id="{0B77D8FE-467A-1524-17A2-EE753530B248}"/>
              </a:ext>
            </a:extLst>
          </p:cNvPr>
          <p:cNvSpPr/>
          <p:nvPr/>
        </p:nvSpPr>
        <p:spPr>
          <a:xfrm>
            <a:off x="5719497" y="6990348"/>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25" name="Google Shape;2175;ge1d059f51d_0_2843">
            <a:extLst>
              <a:ext uri="{FF2B5EF4-FFF2-40B4-BE49-F238E27FC236}">
                <a16:creationId xmlns:a16="http://schemas.microsoft.com/office/drawing/2014/main" id="{082A80D5-34A1-901F-E9E1-56F0FC590CBC}"/>
              </a:ext>
            </a:extLst>
          </p:cNvPr>
          <p:cNvSpPr txBox="1"/>
          <p:nvPr/>
        </p:nvSpPr>
        <p:spPr>
          <a:xfrm>
            <a:off x="6068974" y="7070773"/>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Registry</a:t>
            </a:r>
            <a:endParaRPr sz="2200" dirty="0">
              <a:latin typeface="Rubik" pitchFamily="2" charset="-79"/>
              <a:ea typeface="Proxima Nova"/>
              <a:cs typeface="Rubik" pitchFamily="2" charset="-79"/>
              <a:sym typeface="Proxima Nova"/>
            </a:endParaRPr>
          </a:p>
        </p:txBody>
      </p:sp>
      <p:sp>
        <p:nvSpPr>
          <p:cNvPr id="26" name="Google Shape;2176;ge1d059f51d_0_2843">
            <a:extLst>
              <a:ext uri="{FF2B5EF4-FFF2-40B4-BE49-F238E27FC236}">
                <a16:creationId xmlns:a16="http://schemas.microsoft.com/office/drawing/2014/main" id="{A4CD7C6C-0572-D1D6-EB52-F173F1B78CF4}"/>
              </a:ext>
            </a:extLst>
          </p:cNvPr>
          <p:cNvSpPr/>
          <p:nvPr/>
        </p:nvSpPr>
        <p:spPr>
          <a:xfrm>
            <a:off x="5719497" y="8831417"/>
            <a:ext cx="2323049" cy="1200328"/>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Crawling</a:t>
            </a:r>
          </a:p>
          <a:p>
            <a:pPr algn="ctr"/>
            <a:r>
              <a:rPr lang="en-GB" sz="2200" dirty="0">
                <a:latin typeface="Rubik" pitchFamily="2" charset="-79"/>
                <a:ea typeface="Proxima Nova"/>
                <a:cs typeface="Rubik" pitchFamily="2" charset="-79"/>
                <a:sym typeface="Proxima Nova"/>
              </a:rPr>
              <a:t>Infrastructure</a:t>
            </a:r>
          </a:p>
        </p:txBody>
      </p:sp>
      <p:cxnSp>
        <p:nvCxnSpPr>
          <p:cNvPr id="28" name="Google Shape;2178;ge1d059f51d_0_2843">
            <a:extLst>
              <a:ext uri="{FF2B5EF4-FFF2-40B4-BE49-F238E27FC236}">
                <a16:creationId xmlns:a16="http://schemas.microsoft.com/office/drawing/2014/main" id="{BB9BB4DC-4926-64BB-E5EA-E34D87BDBF02}"/>
              </a:ext>
            </a:extLst>
          </p:cNvPr>
          <p:cNvCxnSpPr>
            <a:cxnSpLocks/>
          </p:cNvCxnSpPr>
          <p:nvPr/>
        </p:nvCxnSpPr>
        <p:spPr>
          <a:xfrm flipV="1">
            <a:off x="4628961" y="7392204"/>
            <a:ext cx="909868" cy="11091"/>
          </a:xfrm>
          <a:prstGeom prst="straightConnector1">
            <a:avLst/>
          </a:prstGeom>
          <a:noFill/>
          <a:ln w="38100" cap="flat" cmpd="sng">
            <a:solidFill>
              <a:srgbClr val="808080"/>
            </a:solidFill>
            <a:prstDash val="solid"/>
            <a:round/>
            <a:headEnd type="none" w="med" len="med"/>
            <a:tailEnd type="triangle" w="med" len="med"/>
          </a:ln>
        </p:spPr>
      </p:cxnSp>
      <p:cxnSp>
        <p:nvCxnSpPr>
          <p:cNvPr id="29" name="Google Shape;2179;ge1d059f51d_0_2843">
            <a:extLst>
              <a:ext uri="{FF2B5EF4-FFF2-40B4-BE49-F238E27FC236}">
                <a16:creationId xmlns:a16="http://schemas.microsoft.com/office/drawing/2014/main" id="{D30B8394-87BE-3E91-C30D-1FDFA778FDC2}"/>
              </a:ext>
            </a:extLst>
          </p:cNvPr>
          <p:cNvCxnSpPr>
            <a:cxnSpLocks/>
          </p:cNvCxnSpPr>
          <p:nvPr/>
        </p:nvCxnSpPr>
        <p:spPr>
          <a:xfrm>
            <a:off x="4549084" y="9445787"/>
            <a:ext cx="984404" cy="1846"/>
          </a:xfrm>
          <a:prstGeom prst="straightConnector1">
            <a:avLst/>
          </a:prstGeom>
          <a:noFill/>
          <a:ln w="38100" cap="flat" cmpd="sng">
            <a:solidFill>
              <a:srgbClr val="808080"/>
            </a:solidFill>
            <a:prstDash val="solid"/>
            <a:round/>
            <a:headEnd type="triangle" w="med" len="med"/>
            <a:tailEnd type="triangle" w="med" len="med"/>
          </a:ln>
        </p:spPr>
      </p:cxnSp>
      <p:cxnSp>
        <p:nvCxnSpPr>
          <p:cNvPr id="30" name="Google Shape;2180;ge1d059f51d_0_2843">
            <a:extLst>
              <a:ext uri="{FF2B5EF4-FFF2-40B4-BE49-F238E27FC236}">
                <a16:creationId xmlns:a16="http://schemas.microsoft.com/office/drawing/2014/main" id="{D9FFFDF8-5B70-8B8D-E48D-6A5E762FA06A}"/>
              </a:ext>
            </a:extLst>
          </p:cNvPr>
          <p:cNvCxnSpPr>
            <a:cxnSpLocks/>
          </p:cNvCxnSpPr>
          <p:nvPr/>
        </p:nvCxnSpPr>
        <p:spPr>
          <a:xfrm>
            <a:off x="6884591" y="7755110"/>
            <a:ext cx="0" cy="628817"/>
          </a:xfrm>
          <a:prstGeom prst="straightConnector1">
            <a:avLst/>
          </a:prstGeom>
          <a:noFill/>
          <a:ln w="38100" cap="flat" cmpd="sng">
            <a:solidFill>
              <a:srgbClr val="808080"/>
            </a:solidFill>
            <a:prstDash val="solid"/>
            <a:round/>
            <a:headEnd type="triangle" w="med" len="med"/>
            <a:tailEnd type="triangle" w="med" len="med"/>
          </a:ln>
        </p:spPr>
      </p:cxnSp>
      <p:sp>
        <p:nvSpPr>
          <p:cNvPr id="31" name="Google Shape;2181;ge1d059f51d_0_2843">
            <a:extLst>
              <a:ext uri="{FF2B5EF4-FFF2-40B4-BE49-F238E27FC236}">
                <a16:creationId xmlns:a16="http://schemas.microsoft.com/office/drawing/2014/main" id="{75D048FF-4BC0-74AB-BE7F-FB9D1177B94B}"/>
              </a:ext>
            </a:extLst>
          </p:cNvPr>
          <p:cNvSpPr/>
          <p:nvPr/>
        </p:nvSpPr>
        <p:spPr>
          <a:xfrm>
            <a:off x="10168549" y="5904742"/>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Formats</a:t>
            </a:r>
            <a:endParaRPr sz="2200" dirty="0">
              <a:latin typeface="Rubik" pitchFamily="2" charset="-79"/>
              <a:ea typeface="Proxima Nova"/>
              <a:cs typeface="Rubik" pitchFamily="2" charset="-79"/>
              <a:sym typeface="Proxima Nova"/>
            </a:endParaRPr>
          </a:p>
        </p:txBody>
      </p:sp>
      <p:sp>
        <p:nvSpPr>
          <p:cNvPr id="32" name="Google Shape;2182;ge1d059f51d_0_2843">
            <a:extLst>
              <a:ext uri="{FF2B5EF4-FFF2-40B4-BE49-F238E27FC236}">
                <a16:creationId xmlns:a16="http://schemas.microsoft.com/office/drawing/2014/main" id="{67E0595B-FB02-7EFC-D10D-606F0F571387}"/>
              </a:ext>
            </a:extLst>
          </p:cNvPr>
          <p:cNvSpPr/>
          <p:nvPr/>
        </p:nvSpPr>
        <p:spPr>
          <a:xfrm>
            <a:off x="10168549" y="6780985"/>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Consistency</a:t>
            </a:r>
            <a:endParaRPr sz="2200" dirty="0">
              <a:latin typeface="Rubik" pitchFamily="2" charset="-79"/>
              <a:ea typeface="Proxima Nova"/>
              <a:cs typeface="Rubik" pitchFamily="2" charset="-79"/>
              <a:sym typeface="Proxima Nova"/>
            </a:endParaRPr>
          </a:p>
        </p:txBody>
      </p:sp>
      <p:sp>
        <p:nvSpPr>
          <p:cNvPr id="34" name="Google Shape;2184;ge1d059f51d_0_2843">
            <a:extLst>
              <a:ext uri="{FF2B5EF4-FFF2-40B4-BE49-F238E27FC236}">
                <a16:creationId xmlns:a16="http://schemas.microsoft.com/office/drawing/2014/main" id="{44EF9A57-F6A0-171E-5F29-AAB01DFE4513}"/>
              </a:ext>
            </a:extLst>
          </p:cNvPr>
          <p:cNvSpPr/>
          <p:nvPr/>
        </p:nvSpPr>
        <p:spPr>
          <a:xfrm>
            <a:off x="10168549" y="7690778"/>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Enrichment</a:t>
            </a:r>
            <a:endParaRPr sz="2200" dirty="0">
              <a:latin typeface="Rubik" pitchFamily="2" charset="-79"/>
              <a:ea typeface="Proxima Nova"/>
              <a:cs typeface="Rubik" pitchFamily="2" charset="-79"/>
              <a:sym typeface="Proxima Nova"/>
            </a:endParaRPr>
          </a:p>
        </p:txBody>
      </p:sp>
      <p:cxnSp>
        <p:nvCxnSpPr>
          <p:cNvPr id="36" name="Google Shape;2186;ge1d059f51d_0_2843">
            <a:extLst>
              <a:ext uri="{FF2B5EF4-FFF2-40B4-BE49-F238E27FC236}">
                <a16:creationId xmlns:a16="http://schemas.microsoft.com/office/drawing/2014/main" id="{F26DF920-4B5C-7B49-A51F-16D338BD3FAF}"/>
              </a:ext>
            </a:extLst>
          </p:cNvPr>
          <p:cNvCxnSpPr>
            <a:cxnSpLocks/>
          </p:cNvCxnSpPr>
          <p:nvPr/>
        </p:nvCxnSpPr>
        <p:spPr>
          <a:xfrm flipV="1">
            <a:off x="8276791" y="9445787"/>
            <a:ext cx="754512" cy="8558"/>
          </a:xfrm>
          <a:prstGeom prst="straightConnector1">
            <a:avLst/>
          </a:prstGeom>
          <a:noFill/>
          <a:ln w="38100" cap="flat" cmpd="sng">
            <a:solidFill>
              <a:srgbClr val="808080"/>
            </a:solidFill>
            <a:prstDash val="solid"/>
            <a:round/>
            <a:headEnd type="none" w="med" len="med"/>
            <a:tailEnd type="triangle" w="med" len="med"/>
          </a:ln>
        </p:spPr>
      </p:cxnSp>
      <p:sp>
        <p:nvSpPr>
          <p:cNvPr id="39" name="Google Shape;2189;ge1d059f51d_0_2843">
            <a:extLst>
              <a:ext uri="{FF2B5EF4-FFF2-40B4-BE49-F238E27FC236}">
                <a16:creationId xmlns:a16="http://schemas.microsoft.com/office/drawing/2014/main" id="{465B6A8A-2416-DBF6-B0CF-5A34DBBBB03E}"/>
              </a:ext>
            </a:extLst>
          </p:cNvPr>
          <p:cNvSpPr/>
          <p:nvPr/>
        </p:nvSpPr>
        <p:spPr>
          <a:xfrm>
            <a:off x="14887113" y="610064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Query services</a:t>
            </a:r>
            <a:endParaRPr sz="2200" dirty="0">
              <a:latin typeface="Rubik" pitchFamily="2" charset="-79"/>
              <a:ea typeface="Proxima Nova"/>
              <a:cs typeface="Rubik" pitchFamily="2" charset="-79"/>
              <a:sym typeface="Proxima Nova"/>
            </a:endParaRPr>
          </a:p>
        </p:txBody>
      </p:sp>
      <p:sp>
        <p:nvSpPr>
          <p:cNvPr id="40" name="Google Shape;2190;ge1d059f51d_0_2843">
            <a:extLst>
              <a:ext uri="{FF2B5EF4-FFF2-40B4-BE49-F238E27FC236}">
                <a16:creationId xmlns:a16="http://schemas.microsoft.com/office/drawing/2014/main" id="{9202D328-1BB8-84DA-50FA-92258B5C0AA8}"/>
              </a:ext>
            </a:extLst>
          </p:cNvPr>
          <p:cNvSpPr/>
          <p:nvPr/>
        </p:nvSpPr>
        <p:spPr>
          <a:xfrm>
            <a:off x="14887113" y="732831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Reports</a:t>
            </a:r>
            <a:endParaRPr sz="2200" dirty="0">
              <a:latin typeface="Rubik" pitchFamily="2" charset="-79"/>
              <a:ea typeface="Proxima Nova"/>
              <a:cs typeface="Rubik" pitchFamily="2" charset="-79"/>
              <a:sym typeface="Proxima Nova"/>
            </a:endParaRPr>
          </a:p>
        </p:txBody>
      </p:sp>
      <p:sp>
        <p:nvSpPr>
          <p:cNvPr id="41" name="Google Shape;2191;ge1d059f51d_0_2843">
            <a:extLst>
              <a:ext uri="{FF2B5EF4-FFF2-40B4-BE49-F238E27FC236}">
                <a16:creationId xmlns:a16="http://schemas.microsoft.com/office/drawing/2014/main" id="{4B39D852-E506-EEE6-23A8-01879667FC09}"/>
              </a:ext>
            </a:extLst>
          </p:cNvPr>
          <p:cNvSpPr/>
          <p:nvPr/>
        </p:nvSpPr>
        <p:spPr>
          <a:xfrm>
            <a:off x="14887113" y="855598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Image caches</a:t>
            </a:r>
            <a:endParaRPr sz="2200" dirty="0">
              <a:latin typeface="Rubik" pitchFamily="2" charset="-79"/>
              <a:ea typeface="Proxima Nova"/>
              <a:cs typeface="Rubik" pitchFamily="2" charset="-79"/>
              <a:sym typeface="Proxima Nova"/>
            </a:endParaRPr>
          </a:p>
        </p:txBody>
      </p:sp>
      <p:cxnSp>
        <p:nvCxnSpPr>
          <p:cNvPr id="42" name="Google Shape;2192;ge1d059f51d_0_2843">
            <a:extLst>
              <a:ext uri="{FF2B5EF4-FFF2-40B4-BE49-F238E27FC236}">
                <a16:creationId xmlns:a16="http://schemas.microsoft.com/office/drawing/2014/main" id="{80CC0916-E0DE-1699-77A3-3D4291B10A9F}"/>
              </a:ext>
            </a:extLst>
          </p:cNvPr>
          <p:cNvCxnSpPr/>
          <p:nvPr/>
        </p:nvCxnSpPr>
        <p:spPr>
          <a:xfrm rot="10800000" flipH="1">
            <a:off x="13441008" y="8335347"/>
            <a:ext cx="1057731" cy="11999"/>
          </a:xfrm>
          <a:prstGeom prst="straightConnector1">
            <a:avLst/>
          </a:prstGeom>
          <a:noFill/>
          <a:ln w="38100" cap="flat" cmpd="sng">
            <a:solidFill>
              <a:srgbClr val="808080"/>
            </a:solidFill>
            <a:prstDash val="solid"/>
            <a:round/>
            <a:headEnd type="none" w="med" len="med"/>
            <a:tailEnd type="triangle" w="med" len="med"/>
          </a:ln>
        </p:spPr>
      </p:cxnSp>
      <p:cxnSp>
        <p:nvCxnSpPr>
          <p:cNvPr id="48" name="Google Shape;2198;ge1d059f51d_0_2843">
            <a:extLst>
              <a:ext uri="{FF2B5EF4-FFF2-40B4-BE49-F238E27FC236}">
                <a16:creationId xmlns:a16="http://schemas.microsoft.com/office/drawing/2014/main" id="{4F93295F-4738-912C-7F62-06D8B35C8625}"/>
              </a:ext>
            </a:extLst>
          </p:cNvPr>
          <p:cNvCxnSpPr>
            <a:cxnSpLocks/>
          </p:cNvCxnSpPr>
          <p:nvPr/>
        </p:nvCxnSpPr>
        <p:spPr>
          <a:xfrm>
            <a:off x="11330053" y="8602395"/>
            <a:ext cx="0" cy="730284"/>
          </a:xfrm>
          <a:prstGeom prst="straightConnector1">
            <a:avLst/>
          </a:prstGeom>
          <a:noFill/>
          <a:ln w="38100" cap="flat" cmpd="sng">
            <a:solidFill>
              <a:srgbClr val="808080"/>
            </a:solidFill>
            <a:prstDash val="solid"/>
            <a:round/>
            <a:headEnd type="triangle" w="med" len="med"/>
            <a:tailEnd type="triangle" w="med" len="med"/>
          </a:ln>
        </p:spPr>
      </p:cxnSp>
      <p:sp>
        <p:nvSpPr>
          <p:cNvPr id="49" name="Google Shape;2199;ge1d059f51d_0_2843">
            <a:extLst>
              <a:ext uri="{FF2B5EF4-FFF2-40B4-BE49-F238E27FC236}">
                <a16:creationId xmlns:a16="http://schemas.microsoft.com/office/drawing/2014/main" id="{2C167767-D810-D65C-9400-16C7DA39795C}"/>
              </a:ext>
            </a:extLst>
          </p:cNvPr>
          <p:cNvSpPr txBox="1"/>
          <p:nvPr/>
        </p:nvSpPr>
        <p:spPr>
          <a:xfrm>
            <a:off x="10518006" y="9290186"/>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cxnSp>
        <p:nvCxnSpPr>
          <p:cNvPr id="50" name="Google Shape;2200;ge1d059f51d_0_2843">
            <a:extLst>
              <a:ext uri="{FF2B5EF4-FFF2-40B4-BE49-F238E27FC236}">
                <a16:creationId xmlns:a16="http://schemas.microsoft.com/office/drawing/2014/main" id="{0322CD4B-B9B2-1434-EB44-B02CD7FFFD39}"/>
              </a:ext>
            </a:extLst>
          </p:cNvPr>
          <p:cNvCxnSpPr/>
          <p:nvPr/>
        </p:nvCxnSpPr>
        <p:spPr>
          <a:xfrm rot="10800000" flipH="1">
            <a:off x="17599746" y="8323348"/>
            <a:ext cx="1057731" cy="11999"/>
          </a:xfrm>
          <a:prstGeom prst="straightConnector1">
            <a:avLst/>
          </a:prstGeom>
          <a:noFill/>
          <a:ln w="38100" cap="flat" cmpd="sng">
            <a:solidFill>
              <a:srgbClr val="808080"/>
            </a:solidFill>
            <a:prstDash val="solid"/>
            <a:round/>
            <a:headEnd type="none" w="med" len="med"/>
            <a:tailEnd type="triangle" w="med" len="med"/>
          </a:ln>
        </p:spPr>
      </p:cxnSp>
      <p:sp>
        <p:nvSpPr>
          <p:cNvPr id="51" name="Google Shape;2202;ge1d059f51d_0_2843">
            <a:extLst>
              <a:ext uri="{FF2B5EF4-FFF2-40B4-BE49-F238E27FC236}">
                <a16:creationId xmlns:a16="http://schemas.microsoft.com/office/drawing/2014/main" id="{03D29971-3B63-B0E2-4751-EF0AA10FC9BE}"/>
              </a:ext>
            </a:extLst>
          </p:cNvPr>
          <p:cNvSpPr/>
          <p:nvPr/>
        </p:nvSpPr>
        <p:spPr>
          <a:xfrm>
            <a:off x="14887113" y="978365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Open APIs</a:t>
            </a:r>
            <a:endParaRPr sz="2200" dirty="0">
              <a:latin typeface="Rubik" pitchFamily="2" charset="-79"/>
              <a:ea typeface="Proxima Nova"/>
              <a:cs typeface="Rubik" pitchFamily="2" charset="-79"/>
              <a:sym typeface="Proxima Nova"/>
            </a:endParaRPr>
          </a:p>
        </p:txBody>
      </p:sp>
      <p:sp>
        <p:nvSpPr>
          <p:cNvPr id="59" name="Google Shape;2197;ge1d059f51d_0_2843">
            <a:extLst>
              <a:ext uri="{FF2B5EF4-FFF2-40B4-BE49-F238E27FC236}">
                <a16:creationId xmlns:a16="http://schemas.microsoft.com/office/drawing/2014/main" id="{297A1D76-675F-2E2B-4C98-FFAAA1F90823}"/>
              </a:ext>
            </a:extLst>
          </p:cNvPr>
          <p:cNvSpPr/>
          <p:nvPr/>
        </p:nvSpPr>
        <p:spPr>
          <a:xfrm>
            <a:off x="10159024" y="101361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47" name="Google Shape;2197;ge1d059f51d_0_2843">
            <a:extLst>
              <a:ext uri="{FF2B5EF4-FFF2-40B4-BE49-F238E27FC236}">
                <a16:creationId xmlns:a16="http://schemas.microsoft.com/office/drawing/2014/main" id="{08A67735-485D-3889-B349-E858EDB2ACB9}"/>
              </a:ext>
            </a:extLst>
          </p:cNvPr>
          <p:cNvSpPr/>
          <p:nvPr/>
        </p:nvSpPr>
        <p:spPr>
          <a:xfrm>
            <a:off x="10006624" y="99837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Reference catalogues</a:t>
            </a:r>
            <a:endParaRPr sz="2200" dirty="0">
              <a:latin typeface="Rubik" pitchFamily="2" charset="-79"/>
              <a:ea typeface="Proxima Nova"/>
              <a:cs typeface="Rubik" pitchFamily="2" charset="-79"/>
              <a:sym typeface="Proxima Nova"/>
            </a:endParaRPr>
          </a:p>
        </p:txBody>
      </p:sp>
      <p:sp>
        <p:nvSpPr>
          <p:cNvPr id="1024" name="Google Shape;2157;ge1d059f51d_0_2843">
            <a:extLst>
              <a:ext uri="{FF2B5EF4-FFF2-40B4-BE49-F238E27FC236}">
                <a16:creationId xmlns:a16="http://schemas.microsoft.com/office/drawing/2014/main" id="{0DDDE15C-4FDB-AA4C-B656-AD40FD90777B}"/>
              </a:ext>
            </a:extLst>
          </p:cNvPr>
          <p:cNvSpPr txBox="1"/>
          <p:nvPr/>
        </p:nvSpPr>
        <p:spPr>
          <a:xfrm>
            <a:off x="9763360" y="3263962"/>
            <a:ext cx="3114375"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Data processing</a:t>
            </a:r>
            <a:endParaRPr sz="3600" dirty="0">
              <a:solidFill>
                <a:schemeClr val="accent4"/>
              </a:solidFill>
              <a:latin typeface="Rubik" pitchFamily="2" charset="-79"/>
              <a:ea typeface="Proxima Nova"/>
              <a:cs typeface="Rubik" pitchFamily="2" charset="-79"/>
              <a:sym typeface="Proxima Nova"/>
            </a:endParaRPr>
          </a:p>
        </p:txBody>
      </p:sp>
      <p:sp>
        <p:nvSpPr>
          <p:cNvPr id="1025" name="Google Shape;2157;ge1d059f51d_0_2843">
            <a:extLst>
              <a:ext uri="{FF2B5EF4-FFF2-40B4-BE49-F238E27FC236}">
                <a16:creationId xmlns:a16="http://schemas.microsoft.com/office/drawing/2014/main" id="{75C02521-6967-27FE-24A0-389A50064AED}"/>
              </a:ext>
            </a:extLst>
          </p:cNvPr>
          <p:cNvSpPr txBox="1"/>
          <p:nvPr/>
        </p:nvSpPr>
        <p:spPr>
          <a:xfrm>
            <a:off x="18070199"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Access services</a:t>
            </a:r>
            <a:endParaRPr sz="3600" dirty="0">
              <a:solidFill>
                <a:schemeClr val="accent4"/>
              </a:solidFill>
              <a:latin typeface="Rubik" pitchFamily="2" charset="-79"/>
              <a:ea typeface="Proxima Nova"/>
              <a:cs typeface="Rubik" pitchFamily="2" charset="-79"/>
              <a:sym typeface="Proxima Nova"/>
            </a:endParaRPr>
          </a:p>
        </p:txBody>
      </p:sp>
      <p:pic>
        <p:nvPicPr>
          <p:cNvPr id="4" name="Picture 3" descr="A screenshot of a computer&#10;&#10;Description automatically generated with medium confidence">
            <a:extLst>
              <a:ext uri="{FF2B5EF4-FFF2-40B4-BE49-F238E27FC236}">
                <a16:creationId xmlns:a16="http://schemas.microsoft.com/office/drawing/2014/main" id="{3EC7375F-2B46-FD5E-B747-5A3A1F8B77F1}"/>
              </a:ext>
            </a:extLst>
          </p:cNvPr>
          <p:cNvPicPr>
            <a:picLocks noChangeAspect="1"/>
          </p:cNvPicPr>
          <p:nvPr/>
        </p:nvPicPr>
        <p:blipFill rotWithShape="1">
          <a:blip r:embed="rId3">
            <a:extLst>
              <a:ext uri="{28A0092B-C50C-407E-A947-70E740481C1C}">
                <a14:useLocalDpi xmlns:a14="http://schemas.microsoft.com/office/drawing/2010/main" val="0"/>
              </a:ext>
            </a:extLst>
          </a:blip>
          <a:srcRect b="11009"/>
          <a:stretch/>
        </p:blipFill>
        <p:spPr>
          <a:xfrm>
            <a:off x="19097236" y="5345230"/>
            <a:ext cx="3175389" cy="6200481"/>
          </a:xfrm>
          <a:prstGeom prst="rect">
            <a:avLst/>
          </a:prstGeom>
        </p:spPr>
      </p:pic>
    </p:spTree>
    <p:extLst>
      <p:ext uri="{BB962C8B-B14F-4D97-AF65-F5344CB8AC3E}">
        <p14:creationId xmlns:p14="http://schemas.microsoft.com/office/powerpoint/2010/main" val="1556810724"/>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28</TotalTime>
  <Words>3700</Words>
  <Application>Microsoft Macintosh PowerPoint</Application>
  <PresentationFormat>Custom</PresentationFormat>
  <Paragraphs>459</Paragraphs>
  <Slides>32</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Rubik</vt:lpstr>
      <vt:lpstr>Arial</vt:lpstr>
      <vt:lpstr>Bitter</vt:lpstr>
      <vt:lpstr>Times New Roman</vt:lpstr>
      <vt:lpstr>Rubik Medium</vt:lpstr>
      <vt:lpstr>Calibri</vt:lpstr>
      <vt:lpstr>Bitter SemiBold</vt:lpstr>
      <vt:lpstr>Rubik SemiBold</vt:lpstr>
      <vt:lpstr>Tema de Office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Data flow at a glance</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Microsoft Office User</cp:lastModifiedBy>
  <cp:revision>5</cp:revision>
  <dcterms:created xsi:type="dcterms:W3CDTF">2023-05-30T09:15:38Z</dcterms:created>
  <dcterms:modified xsi:type="dcterms:W3CDTF">2023-11-21T09:03:41Z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